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10" r:id="rId3"/>
    <p:sldId id="411" r:id="rId4"/>
    <p:sldId id="412" r:id="rId5"/>
    <p:sldId id="413" r:id="rId6"/>
    <p:sldId id="414" r:id="rId7"/>
    <p:sldId id="415" r:id="rId8"/>
    <p:sldId id="416" r:id="rId9"/>
    <p:sldId id="417"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slideLayouts/_rels/slideLayout1.xml.rels><?xml version="1.0" encoding="UTF-8" standalone="yes"?>
<Relationships xmlns="http://schemas.openxmlformats.org/package/2006/relationships"><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image" Target="../media/image1.png"/><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1.png"/><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2.png"/><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2051" name="图片 11"/>
          <p:cNvPicPr>
            <a:picLocks noChangeAspect="1"/>
          </p:cNvPicPr>
          <p:nvPr>
            <p:custDataLst>
              <p:tags r:id="rId2"/>
            </p:custDataLst>
          </p:nvPr>
        </p:nvPicPr>
        <p:blipFill>
          <a:blip r:embed="rId3"/>
          <a:stretch>
            <a:fillRect/>
          </a:stretch>
        </p:blipFill>
        <p:spPr>
          <a:xfrm flipH="1">
            <a:off x="0" y="0"/>
            <a:ext cx="12192000" cy="6858000"/>
          </a:xfrm>
          <a:prstGeom prst="rect">
            <a:avLst/>
          </a:prstGeom>
          <a:noFill/>
          <a:ln w="9525">
            <a:noFill/>
          </a:ln>
        </p:spPr>
      </p:pic>
      <p:cxnSp>
        <p:nvCxnSpPr>
          <p:cNvPr id="11" name="直接连接符 10"/>
          <p:cNvCxnSpPr/>
          <p:nvPr>
            <p:custDataLst>
              <p:tags r:id="rId4"/>
            </p:custDataLst>
          </p:nvPr>
        </p:nvCxnSpPr>
        <p:spPr>
          <a:xfrm flipV="1">
            <a:off x="1346200" y="2725738"/>
            <a:ext cx="4248151" cy="31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1240039" y="1386555"/>
            <a:ext cx="6978649" cy="1277606"/>
          </a:xfrm>
        </p:spPr>
        <p:txBody>
          <a:bodyPr lIns="36000" tIns="46800" rIns="90000" bIns="46800" anchor="b" anchorCtr="0">
            <a:normAutofit/>
          </a:bodyPr>
          <a:lstStyle>
            <a:lvl1pPr algn="l">
              <a:defRPr sz="45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1240039" y="2877671"/>
            <a:ext cx="6978649" cy="426720"/>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tx1">
                    <a:lumMod val="85000"/>
                    <a:lumOff val="1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240083" y="3392450"/>
            <a:ext cx="1620515" cy="395287"/>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汇报人姓名</a:t>
            </a:r>
            <a:endParaRPr lang="zh-CN" altLang="en-US" strike="noStrike" noProof="1" dirty="0"/>
          </a:p>
        </p:txBody>
      </p:sp>
      <p:sp>
        <p:nvSpPr>
          <p:cNvPr id="6" name="文本占位符 5"/>
          <p:cNvSpPr>
            <a:spLocks noGrp="1"/>
          </p:cNvSpPr>
          <p:nvPr>
            <p:ph type="body" sz="quarter" idx="14" hasCustomPrompt="1"/>
          </p:nvPr>
        </p:nvSpPr>
        <p:spPr>
          <a:xfrm>
            <a:off x="2904987" y="3390888"/>
            <a:ext cx="1620000" cy="396000"/>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汇报日期</a:t>
            </a:r>
            <a:endParaRPr lang="zh-CN" altLang="en-US" strike="noStrike" noProof="1" dirty="0"/>
          </a:p>
        </p:txBody>
      </p:sp>
      <p:sp>
        <p:nvSpPr>
          <p:cNvPr id="16" name="日期占位符 15"/>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1267" name="组合 19"/>
          <p:cNvGrpSpPr/>
          <p:nvPr/>
        </p:nvGrpSpPr>
        <p:grpSpPr>
          <a:xfrm>
            <a:off x="143933" y="0"/>
            <a:ext cx="11904133" cy="6851650"/>
            <a:chOff x="143698" y="0"/>
            <a:chExt cx="11904604" cy="6852125"/>
          </a:xfrm>
        </p:grpSpPr>
        <p:sp>
          <p:nvSpPr>
            <p:cNvPr id="21" name="矩形 2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2" name="任意多边形: 形状 21"/>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3" name="任意多边形: 形状 22"/>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7" name="内容占位符 6"/>
          <p:cNvSpPr>
            <a:spLocks noGrp="1"/>
          </p:cNvSpPr>
          <p:nvPr>
            <p:ph sz="quarter" idx="13"/>
          </p:nvPr>
        </p:nvSpPr>
        <p:spPr>
          <a:xfrm>
            <a:off x="669931" y="952508"/>
            <a:ext cx="10852237" cy="5388907"/>
          </a:xfrm>
        </p:spPr>
        <p:txBody>
          <a:bodyPr/>
          <a:lstStyle>
            <a:lvl1pPr>
              <a:defRPr sz="2000">
                <a:solidFill>
                  <a:schemeClr val="tx1">
                    <a:lumMod val="85000"/>
                    <a:lumOff val="15000"/>
                  </a:schemeClr>
                </a:solidFill>
              </a:defRPr>
            </a:lvl1pPr>
            <a:lvl2pPr>
              <a:defRPr sz="1400">
                <a:solidFill>
                  <a:schemeClr val="tx1">
                    <a:lumMod val="85000"/>
                    <a:lumOff val="15000"/>
                  </a:schemeClr>
                </a:solidFill>
              </a:defRPr>
            </a:lvl2pPr>
            <a:lvl3pPr>
              <a:defRPr sz="1400">
                <a:solidFill>
                  <a:schemeClr val="tx1">
                    <a:lumMod val="85000"/>
                    <a:lumOff val="15000"/>
                  </a:schemeClr>
                </a:solidFill>
              </a:defRPr>
            </a:lvl3pPr>
            <a:lvl4pPr>
              <a:defRPr sz="1400">
                <a:solidFill>
                  <a:schemeClr val="tx1">
                    <a:lumMod val="85000"/>
                    <a:lumOff val="15000"/>
                  </a:schemeClr>
                </a:solidFill>
              </a:defRPr>
            </a:lvl4pPr>
            <a:lvl5pPr>
              <a:defRPr sz="1400">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2291" name="图片 8"/>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2" name="标题 1"/>
          <p:cNvSpPr>
            <a:spLocks noGrp="1"/>
          </p:cNvSpPr>
          <p:nvPr>
            <p:ph type="title" hasCustomPrompt="1"/>
          </p:nvPr>
        </p:nvSpPr>
        <p:spPr>
          <a:xfrm>
            <a:off x="2583403" y="2237173"/>
            <a:ext cx="7025196" cy="1250275"/>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tx1"/>
                </a:solidFill>
                <a:uFillTx/>
                <a:latin typeface="Arial" panose="020B0604020202020204" pitchFamily="34" charset="0"/>
                <a:ea typeface="汉仪旗黑-85S" panose="00020600040101010101" pitchFamily="18" charset="-122"/>
                <a:cs typeface="+mj-cs"/>
                <a:sym typeface="+mn-ea"/>
              </a:defRPr>
            </a:lvl1pPr>
          </a:lstStyle>
          <a:p>
            <a:pPr lvl="0" fontAlgn="auto"/>
            <a:r>
              <a:rPr lang="zh-CN" altLang="en-US" strike="noStrike" noProof="1" dirty="0">
                <a:sym typeface="+mn-ea"/>
              </a:rPr>
              <a:t>谢谢观赏</a:t>
            </a:r>
            <a:endParaRPr strike="noStrike" noProof="1" dirty="0">
              <a:sym typeface="+mn-ea"/>
            </a:endParaRPr>
          </a:p>
        </p:txBody>
      </p:sp>
      <p:sp>
        <p:nvSpPr>
          <p:cNvPr id="8" name="文本占位符 7"/>
          <p:cNvSpPr>
            <a:spLocks noGrp="1"/>
          </p:cNvSpPr>
          <p:nvPr>
            <p:ph type="body" sz="quarter" idx="13"/>
          </p:nvPr>
        </p:nvSpPr>
        <p:spPr>
          <a:xfrm>
            <a:off x="2583431" y="3487738"/>
            <a:ext cx="7025140" cy="622623"/>
          </a:xfrm>
        </p:spPr>
        <p:txBody>
          <a:bodyPr lIns="90000" tIns="46800" rIns="90000" bIns="46800">
            <a:normAutofit/>
          </a:bodyPr>
          <a:lstStyle>
            <a:lvl1pPr marL="0" indent="0" algn="ctr">
              <a:buNone/>
              <a:defRPr sz="2100" baseline="0">
                <a:solidFill>
                  <a:schemeClr val="tx1">
                    <a:lumMod val="85000"/>
                    <a:lumOff val="15000"/>
                  </a:schemeClr>
                </a:solidFill>
                <a:latin typeface="Arial" panose="020B0604020202020204" pitchFamily="34" charset="0"/>
              </a:defRPr>
            </a:lvl1pPr>
          </a:lstStyle>
          <a:p>
            <a:pPr lvl="0" fontAlgn="auto"/>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339" name="组合 9"/>
          <p:cNvGrpSpPr/>
          <p:nvPr/>
        </p:nvGrpSpPr>
        <p:grpSpPr>
          <a:xfrm>
            <a:off x="143933" y="0"/>
            <a:ext cx="11904133" cy="6851650"/>
            <a:chOff x="143698" y="0"/>
            <a:chExt cx="11904604" cy="6852125"/>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3" name="任意多边形: 形状 22"/>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4" name="任意多边形: 形状 23"/>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20204" pitchFamily="34" charset="0"/>
                <a:ea typeface="微软雅黑" panose="020B0503020204020204" pitchFamily="34" charset="-122"/>
              </a:defRPr>
            </a:lvl1pPr>
            <a:lvl2pPr>
              <a:defRPr sz="1200" baseline="0">
                <a:solidFill>
                  <a:schemeClr val="tx1">
                    <a:lumMod val="85000"/>
                    <a:lumOff val="15000"/>
                  </a:schemeClr>
                </a:solidFill>
                <a:latin typeface="Arial" panose="020B0604020202020204" pitchFamily="34" charset="0"/>
                <a:ea typeface="微软雅黑" panose="020B0503020204020204" pitchFamily="34" charset="-122"/>
              </a:defRPr>
            </a:lvl2pPr>
            <a:lvl3pPr>
              <a:defRPr sz="1200" baseline="0">
                <a:solidFill>
                  <a:schemeClr val="tx1">
                    <a:lumMod val="85000"/>
                    <a:lumOff val="15000"/>
                  </a:schemeClr>
                </a:solidFill>
                <a:latin typeface="Arial" panose="020B0604020202020204" pitchFamily="34" charset="0"/>
                <a:ea typeface="微软雅黑" panose="020B0503020204020204" pitchFamily="34" charset="-122"/>
              </a:defRPr>
            </a:lvl3pPr>
            <a:lvl4pPr>
              <a:defRPr sz="1200" baseline="0">
                <a:solidFill>
                  <a:schemeClr val="tx1">
                    <a:lumMod val="85000"/>
                    <a:lumOff val="15000"/>
                  </a:schemeClr>
                </a:solidFill>
                <a:latin typeface="Arial" panose="020B0604020202020204" pitchFamily="34" charset="0"/>
                <a:ea typeface="微软雅黑" panose="020B0503020204020204" pitchFamily="34" charset="-122"/>
              </a:defRPr>
            </a:lvl4pPr>
            <a:lvl5pPr>
              <a:defRPr sz="1200"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8" name="矩形 7"/>
          <p:cNvSpPr/>
          <p:nvPr>
            <p:custDataLst>
              <p:tags r:id="rId3"/>
            </p:custDataLst>
          </p:nvPr>
        </p:nvSpPr>
        <p:spPr>
          <a:xfrm>
            <a:off x="0" y="0"/>
            <a:ext cx="4823884" cy="6865938"/>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dirty="0">
              <a:sym typeface="+mn-ea"/>
            </a:endParaRPr>
          </a:p>
        </p:txBody>
      </p:sp>
      <p:sp>
        <p:nvSpPr>
          <p:cNvPr id="2" name="标题 1"/>
          <p:cNvSpPr>
            <a:spLocks noGrp="1"/>
          </p:cNvSpPr>
          <p:nvPr>
            <p:ph type="title" hasCustomPrompt="1"/>
          </p:nvPr>
        </p:nvSpPr>
        <p:spPr>
          <a:xfrm>
            <a:off x="583200" y="770400"/>
            <a:ext cx="3960000" cy="882000"/>
          </a:xfrm>
        </p:spPr>
        <p:txBody>
          <a:bodyPr anchor="ctr">
            <a:normAutofit/>
          </a:bodyPr>
          <a:lstStyle>
            <a:lvl1pP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任意多边形: 形状 10"/>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612000" y="781200"/>
            <a:ext cx="10976400" cy="626400"/>
          </a:xfrm>
        </p:spPr>
        <p:txBody>
          <a:bodyPr anchor="ctr">
            <a:normAutofit/>
          </a:bodyPr>
          <a:lstStyle>
            <a:lvl1pPr algn="ct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15" name="任意多边形: 形状 14"/>
          <p:cNvSpPr/>
          <p:nvPr>
            <p:custDataLst>
              <p:tags r:id="rId3"/>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04800" y="669600"/>
            <a:ext cx="10976400" cy="5652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579600" y="237600"/>
            <a:ext cx="11037600" cy="441964"/>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6242400" y="1663200"/>
            <a:ext cx="53676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11" name="文本占位符 10"/>
          <p:cNvSpPr>
            <a:spLocks noGrp="1"/>
          </p:cNvSpPr>
          <p:nvPr>
            <p:ph type="body" sz="quarter" idx="15"/>
          </p:nvPr>
        </p:nvSpPr>
        <p:spPr>
          <a:xfrm>
            <a:off x="572400" y="4816800"/>
            <a:ext cx="53424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9" name="平行四边形 18"/>
          <p:cNvSpPr/>
          <p:nvPr>
            <p:custDataLst>
              <p:tags r:id="rId2"/>
            </p:custDataLst>
          </p:nvPr>
        </p:nvSpPr>
        <p:spPr>
          <a:xfrm>
            <a:off x="2457451" y="0"/>
            <a:ext cx="7277100" cy="6858000"/>
          </a:xfrm>
          <a:prstGeom prst="parallelogram">
            <a:avLst>
              <a:gd name="adj" fmla="val 56845"/>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hasCustomPrompt="1"/>
          </p:nvPr>
        </p:nvSpPr>
        <p:spPr>
          <a:xfrm>
            <a:off x="1522800" y="1339200"/>
            <a:ext cx="9144000" cy="23868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8" name="任意多边形: 形状 7"/>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3" y="952508"/>
            <a:ext cx="10852237"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4099" name="图片 9"/>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13" name="矩形 12"/>
          <p:cNvSpPr/>
          <p:nvPr>
            <p:custDataLst>
              <p:tags r:id="rId4"/>
            </p:custDataLst>
          </p:nvPr>
        </p:nvSpPr>
        <p:spPr>
          <a:xfrm>
            <a:off x="3373967" y="2503488"/>
            <a:ext cx="8652933" cy="189230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12" name="矩形 11"/>
          <p:cNvSpPr/>
          <p:nvPr>
            <p:custDataLst>
              <p:tags r:id="rId5"/>
            </p:custDataLst>
          </p:nvPr>
        </p:nvSpPr>
        <p:spPr>
          <a:xfrm>
            <a:off x="3194051" y="2503488"/>
            <a:ext cx="9012767" cy="2144713"/>
          </a:xfrm>
          <a:prstGeom prst="rect">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2" name="标题 1"/>
          <p:cNvSpPr>
            <a:spLocks noGrp="1"/>
          </p:cNvSpPr>
          <p:nvPr>
            <p:ph type="title" hasCustomPrompt="1"/>
          </p:nvPr>
        </p:nvSpPr>
        <p:spPr>
          <a:xfrm>
            <a:off x="6767868" y="2829264"/>
            <a:ext cx="5130000" cy="696239"/>
          </a:xfrm>
        </p:spPr>
        <p:txBody>
          <a:bodyPr lIns="90000" tIns="46800" rIns="90000" bIns="46800" anchor="t" anchorCtr="0">
            <a:normAutofit/>
          </a:bodyPr>
          <a:lstStyle>
            <a:lvl1pPr>
              <a:defRPr sz="2700" u="none" strike="noStrike" kern="1200" cap="none" spc="300" normalizeH="0" baseline="0">
                <a:solidFill>
                  <a:schemeClr val="bg1"/>
                </a:solidFill>
                <a:uFillTx/>
                <a:latin typeface="微软雅黑" panose="020B0503020204020204" pitchFamily="34" charset="-122"/>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文本占位符 2"/>
          <p:cNvSpPr>
            <a:spLocks noGrp="1"/>
          </p:cNvSpPr>
          <p:nvPr>
            <p:ph type="body" idx="1" hasCustomPrompt="1"/>
          </p:nvPr>
        </p:nvSpPr>
        <p:spPr>
          <a:xfrm>
            <a:off x="6767863" y="3559142"/>
            <a:ext cx="5130000" cy="594000"/>
          </a:xfrm>
        </p:spPr>
        <p:txBody>
          <a:bodyPr lIns="90000" tIns="46800" rIns="90000" bIns="46800">
            <a:normAutofit/>
          </a:bodyPr>
          <a:lstStyle>
            <a:lvl1pPr marL="0" indent="0" eaLnBrk="1" fontAlgn="auto" latinLnBrk="0" hangingPunct="1">
              <a:buNone/>
              <a:defRPr kumimoji="0" lang="zh-CN" altLang="en-US" sz="1050" b="0" i="0" u="none" strike="noStrike" kern="1200" cap="none" spc="150" normalizeH="0" baseline="0" noProof="1">
                <a:solidFill>
                  <a:schemeClr val="bg1"/>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050" strike="noStrike" noProof="1" dirty="0"/>
              <a:t>编辑文本</a:t>
            </a:r>
            <a:endParaRPr lang="zh-CN" altLang="en-US" strike="noStrike" noProof="1" dirty="0"/>
          </a:p>
        </p:txBody>
      </p:sp>
      <p:sp>
        <p:nvSpPr>
          <p:cNvPr id="4" name="日期占位符 3"/>
          <p:cNvSpPr>
            <a:spLocks noGrp="1"/>
          </p:cNvSpPr>
          <p:nvPr>
            <p:ph type="dt" sz="half" idx="10"/>
            <p:custDataLst>
              <p:tags r:id="rId6"/>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8"/>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p:tgtEl>
                                          <p:spTgt spid="12"/>
                                        </p:tgtEl>
                                        <p:attrNameLst>
                                          <p:attrName>ppt_x</p:attrName>
                                        </p:attrNameLst>
                                      </p:cBhvr>
                                      <p:tavLst>
                                        <p:tav tm="0">
                                          <p:val>
                                            <p:strVal val="#ppt_x-#ppt_w*1.125000"/>
                                          </p:val>
                                        </p:tav>
                                        <p:tav tm="100000">
                                          <p:val>
                                            <p:strVal val="#ppt_x"/>
                                          </p:val>
                                        </p:tav>
                                      </p:tavLst>
                                    </p:anim>
                                    <p:animEffect transition="in" filter="wipe(right)">
                                      <p:cBhvr>
                                        <p:cTn id="8" dur="1000"/>
                                        <p:tgtEl>
                                          <p:spTgt spid="12"/>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2" grpId="0" animBg="1"/>
      <p:bldP spid="12" grpId="1" bldLvl="0" animBg="1"/>
    </p:bld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9" name="任意多边形: 形状 8"/>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1" y="952508"/>
            <a:ext cx="5283243"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3" cy="5388907"/>
          </a:xfrm>
        </p:spPr>
        <p:txBody>
          <a:bodyPr>
            <a:noAutofit/>
          </a:bodyPr>
          <a:lstStyle>
            <a:lvl1pPr>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defRPr sz="1200">
                <a:solidFill>
                  <a:schemeClr val="tx1">
                    <a:lumMod val="85000"/>
                    <a:lumOff val="15000"/>
                  </a:schemeClr>
                </a:solidFill>
                <a:latin typeface="微软雅黑" panose="020B0503020204020204" pitchFamily="34" charset="-122"/>
                <a:ea typeface="微软雅黑" panose="020B0503020204020204" pitchFamily="34" charset="-122"/>
              </a:defRPr>
            </a:lvl2pPr>
            <a:lvl3pPr>
              <a:defRPr sz="1200">
                <a:solidFill>
                  <a:schemeClr val="tx1">
                    <a:lumMod val="85000"/>
                    <a:lumOff val="15000"/>
                  </a:schemeClr>
                </a:solidFill>
                <a:latin typeface="微软雅黑" panose="020B0503020204020204" pitchFamily="34" charset="-122"/>
                <a:ea typeface="微软雅黑" panose="020B0503020204020204" pitchFamily="34" charset="-122"/>
              </a:defRPr>
            </a:lvl3pPr>
            <a:lvl4pPr>
              <a:defRPr sz="12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2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1" y="952508"/>
            <a:ext cx="5283243"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1" y="952508"/>
            <a:ext cx="5283243"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1" y="1406525"/>
            <a:ext cx="5283243"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9" name="灯片编号占位符 8"/>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7171" name="图片 12"/>
          <p:cNvPicPr>
            <a:picLocks noChangeAspect="1"/>
          </p:cNvPicPr>
          <p:nvPr>
            <p:custDataLst>
              <p:tags r:id="rId2"/>
            </p:custDataLst>
          </p:nvPr>
        </p:nvPicPr>
        <p:blipFill>
          <a:blip r:embed="rId3"/>
          <a:stretch>
            <a:fillRect/>
          </a:stretch>
        </p:blipFill>
        <p:spPr>
          <a:xfrm>
            <a:off x="0" y="0"/>
            <a:ext cx="4610100" cy="6858000"/>
          </a:xfrm>
          <a:prstGeom prst="rect">
            <a:avLst/>
          </a:prstGeom>
          <a:noFill/>
          <a:ln w="9525">
            <a:noFill/>
          </a:ln>
        </p:spPr>
      </p:pic>
      <p:sp>
        <p:nvSpPr>
          <p:cNvPr id="2" name="标题 1"/>
          <p:cNvSpPr>
            <a:spLocks noGrp="1"/>
          </p:cNvSpPr>
          <p:nvPr>
            <p:ph type="title"/>
          </p:nvPr>
        </p:nvSpPr>
        <p:spPr>
          <a:xfrm>
            <a:off x="4724400" y="443230"/>
            <a:ext cx="67977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4" name="灯片编号占位符 3"/>
          <p:cNvSpPr>
            <a:spLocks noGrp="1"/>
          </p:cNvSpPr>
          <p:nvPr>
            <p:ph type="sldNum" sz="quarter" idx="12"/>
            <p:custDataLst>
              <p:tags r:id="rId4"/>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931"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1" y="952508"/>
            <a:ext cx="5283243"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3"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fontAlgn="auto"/>
            <a:r>
              <a:rPr sz="1050"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dirty="0"/>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FABC47A4-756D-490B-A52F-7D9E2C9FC05F}"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243" name="组合 12"/>
          <p:cNvGrpSpPr/>
          <p:nvPr/>
        </p:nvGrpSpPr>
        <p:grpSpPr>
          <a:xfrm>
            <a:off x="143933" y="0"/>
            <a:ext cx="11904133" cy="6851650"/>
            <a:chOff x="143698" y="0"/>
            <a:chExt cx="11904604" cy="6852125"/>
          </a:xfrm>
        </p:grpSpPr>
        <p:sp>
          <p:nvSpPr>
            <p:cNvPr id="14" name="矩形 13"/>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15" name="任意多边形: 形状 14"/>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16" name="任意多边形: 形状 15"/>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竖排标题 1"/>
          <p:cNvSpPr>
            <a:spLocks noGrp="1"/>
          </p:cNvSpPr>
          <p:nvPr>
            <p:ph type="title" orient="vert"/>
          </p:nvPr>
        </p:nvSpPr>
        <p:spPr>
          <a:xfrm>
            <a:off x="10571135" y="952508"/>
            <a:ext cx="950984" cy="5388907"/>
          </a:xfrm>
          <a:noFill/>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a:noFill/>
        </p:spPr>
        <p:txBody>
          <a:bodyPr vert="eaVert"/>
          <a:lstStyle>
            <a:lvl1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tags" Target="../tags/tag91.xml"/><Relationship Id="rId25" Type="http://schemas.openxmlformats.org/officeDocument/2006/relationships/tags" Target="../tags/tag90.xml"/><Relationship Id="rId24" Type="http://schemas.openxmlformats.org/officeDocument/2006/relationships/tags" Target="../tags/tag89.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custDataLst>
              <p:tags r:id="rId21"/>
            </p:custDataLst>
          </p:nvPr>
        </p:nvSpPr>
        <p:spPr>
          <a:xfrm>
            <a:off x="668867" y="442913"/>
            <a:ext cx="10854267" cy="442912"/>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3" name="文本占位符 2"/>
          <p:cNvSpPr>
            <a:spLocks noGrp="1"/>
          </p:cNvSpPr>
          <p:nvPr>
            <p:ph type="body" idx="1"/>
            <p:custDataLst>
              <p:tags r:id="rId22"/>
            </p:custDataLst>
          </p:nvPr>
        </p:nvSpPr>
        <p:spPr>
          <a:xfrm>
            <a:off x="668867" y="952500"/>
            <a:ext cx="10854267" cy="5389563"/>
          </a:xfrm>
          <a:prstGeom prst="rect">
            <a:avLst/>
          </a:prstGeom>
        </p:spPr>
        <p:txBody>
          <a:bodyPr vert="horz" lIns="101600" tIns="0" rIns="82550" bIns="0" rtlCol="0">
            <a:normAutofit/>
          </a:body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2"/>
            <p:custDataLst>
              <p:tags r:id="rId23"/>
            </p:custDataLst>
          </p:nvPr>
        </p:nvSpPr>
        <p:spPr>
          <a:xfrm>
            <a:off x="880533" y="6350000"/>
            <a:ext cx="2698751" cy="315913"/>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4"/>
            </p:custDataLst>
          </p:nvPr>
        </p:nvSpPr>
        <p:spPr>
          <a:xfrm>
            <a:off x="4116917" y="6350000"/>
            <a:ext cx="3958167" cy="315913"/>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5"/>
            </p:custDataLst>
          </p:nvPr>
        </p:nvSpPr>
        <p:spPr>
          <a:xfrm>
            <a:off x="8610600" y="6350000"/>
            <a:ext cx="2700867" cy="315913"/>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MyBatis</a:t>
            </a:r>
            <a:r>
              <a:rPr lang="zh-CN" altLang="en-US"/>
              <a:t>简介</a:t>
            </a:r>
            <a:endParaRPr lang="zh-CN" altLang="en-US"/>
          </a:p>
        </p:txBody>
      </p:sp>
      <p:sp>
        <p:nvSpPr>
          <p:cNvPr id="3" name="副标题 2"/>
          <p:cNvSpPr>
            <a:spLocks noGrp="1"/>
          </p:cNvSpPr>
          <p:nvPr>
            <p:ph type="subTitle" idx="1"/>
          </p:nvPr>
        </p:nvSpPr>
        <p:spPr/>
        <p:txBody>
          <a:bodyPr/>
          <a:p>
            <a:pPr algn="r"/>
            <a:r>
              <a:rPr lang="zh-CN" altLang="en-US"/>
              <a:t>崔剑</a:t>
            </a:r>
            <a:endParaRPr lang="zh-CN" altLang="en-US"/>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主要内容</a:t>
            </a:r>
            <a:endParaRPr lang="zh-CN" altLang="en-US"/>
          </a:p>
        </p:txBody>
      </p:sp>
      <p:sp>
        <p:nvSpPr>
          <p:cNvPr id="3" name="内容占位符 2"/>
          <p:cNvSpPr>
            <a:spLocks noGrp="1"/>
          </p:cNvSpPr>
          <p:nvPr>
            <p:ph idx="1"/>
          </p:nvPr>
        </p:nvSpPr>
        <p:spPr/>
        <p:txBody>
          <a:bodyPr/>
          <a:p>
            <a:r>
              <a:t>持久层框架简介</a:t>
            </a:r>
            <a:endParaRPr lang="en-US" altLang="zh-CN"/>
          </a:p>
          <a:p>
            <a:r>
              <a:rPr lang="en-US" altLang="zh-CN"/>
              <a:t>Mybatis</a:t>
            </a:r>
            <a:r>
              <a:t>简介</a:t>
            </a:r>
          </a:p>
          <a:p>
            <a:r>
              <a:rPr lang="en-US" altLang="zh-CN"/>
              <a:t>Mybatis</a:t>
            </a:r>
            <a:r>
              <a:t>使用</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持久层框架</a:t>
            </a:r>
            <a:endParaRPr lang="zh-CN" altLang="en-US"/>
          </a:p>
        </p:txBody>
      </p:sp>
      <p:sp>
        <p:nvSpPr>
          <p:cNvPr id="3" name="内容占位符 2"/>
          <p:cNvSpPr>
            <a:spLocks noGrp="1"/>
          </p:cNvSpPr>
          <p:nvPr>
            <p:ph idx="1"/>
          </p:nvPr>
        </p:nvSpPr>
        <p:spPr/>
        <p:txBody>
          <a:bodyPr/>
          <a:p>
            <a:r>
              <a:rPr lang="zh-CN" altLang="en-US"/>
              <a:t>所谓"持久"就是将数据保存到可掉电式存储设备中以便今后使用，简单的说，就是将内存中的数据保存到关系型数据库、文件系统、消息队列等提供持久化支持的设备中。持久层就是系统中专注于实现数据持久化的相对独立的层面。</a:t>
            </a:r>
            <a:endParaRPr lang="zh-CN" altLang="en-US"/>
          </a:p>
          <a:p>
            <a:r>
              <a:rPr lang="zh-CN" altLang="en-US"/>
              <a:t>持久层设计的目标包括： </a:t>
            </a:r>
            <a:endParaRPr lang="zh-CN" altLang="en-US"/>
          </a:p>
          <a:p>
            <a:pPr lvl="1"/>
            <a:r>
              <a:rPr lang="zh-CN" altLang="en-US"/>
              <a:t>数据存储逻辑的分离，提供抽象化的数据访问接口。 </a:t>
            </a:r>
            <a:endParaRPr lang="zh-CN" altLang="en-US"/>
          </a:p>
          <a:p>
            <a:pPr lvl="1"/>
            <a:r>
              <a:rPr lang="zh-CN" altLang="en-US"/>
              <a:t>数据访问底层实现的分离，可以在不修改代码的情况下切换底层实现。 </a:t>
            </a:r>
            <a:endParaRPr lang="zh-CN" altLang="en-US"/>
          </a:p>
          <a:p>
            <a:pPr lvl="1"/>
            <a:r>
              <a:rPr lang="zh-CN" altLang="en-US"/>
              <a:t>资源管理和调度的分离，在数据访问层实现统一的资源调度（如缓存机制）。 </a:t>
            </a:r>
            <a:endParaRPr lang="zh-CN" altLang="en-US"/>
          </a:p>
          <a:p>
            <a:pPr lvl="1"/>
            <a:r>
              <a:rPr lang="zh-CN" altLang="en-US"/>
              <a:t>数据抽象，提供更面向对象的数据操作。</a:t>
            </a:r>
            <a:endParaRPr lang="zh-CN" altLang="en-US"/>
          </a:p>
          <a:p>
            <a:pPr lvl="0"/>
            <a:r>
              <a:rPr lang="zh-CN" altLang="en-US"/>
              <a:t>常见的持久层框架</a:t>
            </a:r>
            <a:endParaRPr lang="zh-CN" altLang="en-US"/>
          </a:p>
          <a:p>
            <a:pPr lvl="1"/>
            <a:r>
              <a:rPr lang="en-US" altLang="zh-CN"/>
              <a:t>Hibernate</a:t>
            </a:r>
            <a:endParaRPr lang="en-US" altLang="zh-CN"/>
          </a:p>
          <a:p>
            <a:pPr lvl="1"/>
            <a:r>
              <a:rPr lang="en-US" altLang="zh-CN"/>
              <a:t>JPA</a:t>
            </a:r>
            <a:endParaRPr lang="en-US" altLang="zh-CN"/>
          </a:p>
          <a:p>
            <a:pPr lvl="1"/>
            <a:r>
              <a:rPr lang="en-US" altLang="zh-CN"/>
              <a:t>Mybatis</a:t>
            </a:r>
            <a:endParaRPr lang="en-US" altLang="zh-CN"/>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Mybatis</a:t>
            </a:r>
            <a:r>
              <a:t>简介</a:t>
            </a:r>
          </a:p>
        </p:txBody>
      </p:sp>
      <p:sp>
        <p:nvSpPr>
          <p:cNvPr id="3" name="内容占位符 2"/>
          <p:cNvSpPr>
            <a:spLocks noGrp="1"/>
          </p:cNvSpPr>
          <p:nvPr>
            <p:ph idx="1"/>
          </p:nvPr>
        </p:nvSpPr>
        <p:spPr/>
        <p:txBody>
          <a:bodyPr/>
          <a:p>
            <a:r>
              <a:rPr lang="zh-CN" altLang="en-US"/>
              <a:t>MyBatis 本是apache的一个开源项目iBatis, 2010年这个项目由apache software foundation 迁移到了google code，并且改名为MyBatis 。2013年11月迁移到Github。</a:t>
            </a:r>
            <a:endParaRPr lang="zh-CN" altLang="en-US"/>
          </a:p>
          <a:p>
            <a:r>
              <a:rPr lang="zh-CN" altLang="en-US"/>
              <a:t>iBATIS一词来源于“internet”和“abatis”的组合，是一个基于Java的持久层框架。iBATIS提供的持久层框架包括SQL Maps和Data Access Objects（DAOs）</a:t>
            </a:r>
            <a:endParaRPr lang="zh-CN" altLang="en-US"/>
          </a:p>
          <a:p>
            <a:r>
              <a:rPr lang="zh-CN" altLang="en-US"/>
              <a:t>是支持定制化 SQL、存储过程以及高级映射的优秀的持久层框架。MyBatis 避免了几乎所有的 JDBC 代码和手动设置参数以及获取结果集。MyBatis 可以对配置和原生Map使用简单的 XML 或注解，将接口和 Java 的 POJOs(Plain Old Java Objects,普通的 Java对象)映射成数据库中的记录。</a:t>
            </a:r>
            <a:endParaRPr lang="zh-CN" alt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功能架构</a:t>
            </a:r>
            <a:endParaRPr lang="zh-CN" altLang="en-US"/>
          </a:p>
        </p:txBody>
      </p:sp>
      <p:sp>
        <p:nvSpPr>
          <p:cNvPr id="3" name="内容占位符 2"/>
          <p:cNvSpPr>
            <a:spLocks noGrp="1"/>
          </p:cNvSpPr>
          <p:nvPr>
            <p:ph idx="1"/>
          </p:nvPr>
        </p:nvSpPr>
        <p:spPr/>
        <p:txBody>
          <a:bodyPr/>
          <a:p>
            <a:r>
              <a:rPr lang="zh-CN" altLang="en-US"/>
              <a:t>API接口层：提供给外部使用的接口API，开发人员通过这些本地API来操纵数据库。接口层一接收到调用请求就会调用数据处理层来完成具体的数据处理。</a:t>
            </a:r>
            <a:endParaRPr lang="zh-CN" altLang="en-US"/>
          </a:p>
          <a:p>
            <a:r>
              <a:rPr lang="zh-CN" altLang="en-US"/>
              <a:t>数据处理层：负责具体的SQL查找、SQL解析、SQL执行和执行结果映射处理等。它主要的目的是根据调用的请求完成一次数据库操作。</a:t>
            </a:r>
            <a:endParaRPr lang="zh-CN" altLang="en-US"/>
          </a:p>
          <a:p>
            <a:r>
              <a:rPr lang="zh-CN" altLang="en-US"/>
              <a:t>基础支撑层：负责最基础的功能支撑，包括连接管理、事务管理、配置加载和缓存处理，这些都是共用的东西，将他们抽取出来作为最基础的组件。为上层的数据处理层提供最基础的支撑。</a:t>
            </a:r>
            <a:endParaRPr lang="zh-CN" altLang="en-US"/>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优点</a:t>
            </a:r>
            <a:endParaRPr lang="zh-CN" altLang="en-US"/>
          </a:p>
        </p:txBody>
      </p:sp>
      <p:sp>
        <p:nvSpPr>
          <p:cNvPr id="3" name="内容占位符 2"/>
          <p:cNvSpPr>
            <a:spLocks noGrp="1"/>
          </p:cNvSpPr>
          <p:nvPr>
            <p:ph idx="1"/>
          </p:nvPr>
        </p:nvSpPr>
        <p:spPr/>
        <p:txBody>
          <a:bodyPr/>
          <a:p>
            <a:r>
              <a:rPr lang="zh-CN" altLang="en-US"/>
              <a:t>简单易学：本身就很小且简单。没有任何第三方依赖，最简单安装只要两个jar文件+配置几个sql映射文件；易于学习，易于使用，通过文档和源代码，可以比较完全的掌握它的设计思路和实现。</a:t>
            </a:r>
            <a:endParaRPr lang="zh-CN" altLang="en-US"/>
          </a:p>
          <a:p>
            <a:r>
              <a:rPr lang="zh-CN" altLang="en-US"/>
              <a:t>灵活：mybatis不会对应用程序或者数据库的现有设计强加任何影响。 sql写在xml里，便于统一管理和优化。通过sql基本上可以实现我们不使用数据访问框架可以实现的所有功能，或许更多。</a:t>
            </a:r>
            <a:endParaRPr lang="zh-CN" altLang="en-US"/>
          </a:p>
          <a:p>
            <a:r>
              <a:rPr lang="zh-CN" altLang="en-US"/>
              <a:t>解除sql与程序代码的耦合：通过提供DAL层，将业务逻辑和数据访问逻辑分离，使系统的设计更清晰，更易维护，更易单元测试。sql和代码的分离，提高了可维护性。</a:t>
            </a:r>
            <a:endParaRPr lang="zh-CN" altLang="en-US"/>
          </a:p>
          <a:p>
            <a:r>
              <a:rPr lang="zh-CN" altLang="en-US"/>
              <a:t>提供映射标签，支持对象与数据库的orm字段关系映射</a:t>
            </a:r>
            <a:endParaRPr lang="zh-CN" altLang="en-US"/>
          </a:p>
          <a:p>
            <a:r>
              <a:rPr lang="zh-CN" altLang="en-US"/>
              <a:t>提供对象关系映射标签，支持对象关系组建维护</a:t>
            </a:r>
            <a:endParaRPr lang="zh-CN" altLang="en-US"/>
          </a:p>
          <a:p>
            <a:r>
              <a:rPr lang="zh-CN" altLang="en-US"/>
              <a:t>提供xml标签，支持编写动态sql。</a:t>
            </a:r>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缺点</a:t>
            </a:r>
            <a:endParaRPr lang="zh-CN" altLang="en-US"/>
          </a:p>
        </p:txBody>
      </p:sp>
      <p:sp>
        <p:nvSpPr>
          <p:cNvPr id="3" name="内容占位符 2"/>
          <p:cNvSpPr>
            <a:spLocks noGrp="1"/>
          </p:cNvSpPr>
          <p:nvPr>
            <p:ph idx="1"/>
          </p:nvPr>
        </p:nvSpPr>
        <p:spPr/>
        <p:txBody>
          <a:bodyPr/>
          <a:p>
            <a:r>
              <a:rPr lang="zh-CN" altLang="en-US"/>
              <a:t>编写SQL语句时工作量很大，尤其是字段多、关联表多时，更是如此。</a:t>
            </a:r>
            <a:endParaRPr lang="zh-CN" altLang="en-US"/>
          </a:p>
          <a:p>
            <a:r>
              <a:rPr lang="zh-CN" altLang="en-US"/>
              <a:t>SQL语句依赖于数据库，导致数据库移植性差，不能更换数据库。</a:t>
            </a:r>
            <a:endParaRPr lang="zh-CN" altLang="en-US"/>
          </a:p>
          <a:p>
            <a:r>
              <a:rPr lang="zh-CN" altLang="en-US"/>
              <a:t>框架还是比较简陋，功能尚有缺失，虽然简化了数据绑定代码，但是整个底层数据库查询实际还是要自己写的，工作量也比较大，而且不太容易适应快速数据库修改。</a:t>
            </a:r>
            <a:endParaRPr lang="zh-CN" altLang="en-US"/>
          </a:p>
          <a:p>
            <a:r>
              <a:rPr lang="zh-CN" altLang="en-US"/>
              <a:t>二级缓存机制不佳</a:t>
            </a:r>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创建</a:t>
            </a:r>
            <a:r>
              <a:rPr lang="en-US" altLang="zh-CN"/>
              <a:t>Mybatis</a:t>
            </a:r>
            <a:r>
              <a:rPr lang="zh-CN" altLang="en-US"/>
              <a:t>工程的步骤</a:t>
            </a:r>
            <a:endParaRPr lang="zh-CN" altLang="en-US"/>
          </a:p>
        </p:txBody>
      </p:sp>
      <p:sp>
        <p:nvSpPr>
          <p:cNvPr id="3" name="内容占位符 2"/>
          <p:cNvSpPr>
            <a:spLocks noGrp="1"/>
          </p:cNvSpPr>
          <p:nvPr>
            <p:ph idx="1"/>
          </p:nvPr>
        </p:nvSpPr>
        <p:spPr/>
        <p:txBody>
          <a:bodyPr/>
          <a:p>
            <a:r>
              <a:rPr lang="en-US" altLang="zh-CN"/>
              <a:t>Maven</a:t>
            </a:r>
            <a:r>
              <a:t>引入数据库驱动包以及</a:t>
            </a:r>
            <a:r>
              <a:rPr lang="en-US" altLang="zh-CN"/>
              <a:t>mybatis</a:t>
            </a:r>
            <a:r>
              <a:t>依赖包</a:t>
            </a:r>
          </a:p>
          <a:p>
            <a:r>
              <a:t>创建初始化配置文件，并添加好配置</a:t>
            </a:r>
          </a:p>
          <a:p>
            <a:pPr marL="342900" lvl="1" indent="0">
              <a:buNone/>
            </a:pPr>
            <a:r>
              <a:t>&lt;!DOCTYPE configuration PUBLIC "-//mybatis.org//DTD Config 3.0//EN" "http://mybatis.org/dtd/mybatis-3-config.dtd"&gt;</a:t>
            </a:r>
          </a:p>
          <a:p>
            <a:r>
              <a:t>创建实体类</a:t>
            </a:r>
          </a:p>
          <a:p>
            <a:r>
              <a:t>创建</a:t>
            </a:r>
            <a:r>
              <a:rPr lang="en-US" altLang="zh-CN"/>
              <a:t>XXXMapper</a:t>
            </a:r>
            <a:r>
              <a:t>接口以及配置对应的</a:t>
            </a:r>
            <a:r>
              <a:rPr lang="en-US" altLang="zh-CN"/>
              <a:t>XXX</a:t>
            </a:r>
            <a:r>
              <a:rPr lang="en-US" altLang="zh-CN"/>
              <a:t>Mapper.xml</a:t>
            </a:r>
            <a:r>
              <a:t>文件</a:t>
            </a:r>
          </a:p>
          <a:p>
            <a:pPr lvl="1"/>
            <a:r>
              <a:t>&lt;!DOCTYPE mapper PUBLIC "-//mybatis.org//DTD Mapper 3.0//EN" "http://mybatis.org/dtd/mybatis-3-mapper.dtd"&gt;</a:t>
            </a:r>
          </a:p>
          <a:p>
            <a:pPr lvl="0"/>
            <a:r>
              <a:t>测试</a:t>
            </a:r>
          </a:p>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BK_DARK_LIGHT"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LAYERLEVEL" val="1"/>
  <p:tag name="KSO_WM_TAG_VERSION" val="1.0"/>
  <p:tag name="KSO_WM_BEAUTIFY_FLAG" val="#wm#"/>
  <p:tag name="KSO_WM_UNIT_BK_DARK_LIGHT"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LAYERLEVEL" val="1"/>
  <p:tag name="KSO_WM_TAG_VERSION" val="1.0"/>
  <p:tag name="KSO_WM_BEAUTIFY_FLAG" val="#wm#"/>
  <p:tag name="KSO_WM_UNIT_BK_DARK_LIGHT"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5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7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06"/>
  <p:tag name="KSO_WM_TEMPLATE_THUMBS_INDEX" val="1、6、7、14、15"/>
  <p:tag name="KSO_WM_TEMPLATE_MASTER_THUMB_INDEX" val="12"/>
</p:tagLst>
</file>

<file path=ppt/tags/tag92.xml><?xml version="1.0" encoding="utf-8"?>
<p:tagLst xmlns:p="http://schemas.openxmlformats.org/presentationml/2006/main">
  <p:tag name="KSO_WM_BEAUTIFY_FLAG" val="#wm#"/>
  <p:tag name="KSO_WM_TEMPLATE_CATEGORY" val="custom"/>
  <p:tag name="KSO_WM_TEMPLATE_INDEX" val="20205081"/>
</p:tagLst>
</file>

<file path=ppt/tags/tag93.xml><?xml version="1.0" encoding="utf-8"?>
<p:tagLst xmlns:p="http://schemas.openxmlformats.org/presentationml/2006/main">
  <p:tag name="KSO_WM_BEAUTIFY_FLAG" val="#wm#"/>
  <p:tag name="KSO_WM_TEMPLATE_CATEGORY" val="custom"/>
  <p:tag name="KSO_WM_TEMPLATE_INDEX" val="20205081"/>
</p:tagLst>
</file>

<file path=ppt/tags/tag94.xml><?xml version="1.0" encoding="utf-8"?>
<p:tagLst xmlns:p="http://schemas.openxmlformats.org/presentationml/2006/main">
  <p:tag name="KSO_WM_BEAUTIFY_FLAG" val="#wm#"/>
  <p:tag name="KSO_WM_TEMPLATE_CATEGORY" val="custom"/>
  <p:tag name="KSO_WM_TEMPLATE_INDEX" val="20205081"/>
</p:tagLst>
</file>

<file path=ppt/tags/tag95.xml><?xml version="1.0" encoding="utf-8"?>
<p:tagLst xmlns:p="http://schemas.openxmlformats.org/presentationml/2006/main">
  <p:tag name="KSO_WM_BEAUTIFY_FLAG" val="#wm#"/>
  <p:tag name="KSO_WM_TEMPLATE_CATEGORY" val="custom"/>
  <p:tag name="KSO_WM_TEMPLATE_INDEX" val="20205081"/>
</p:tagLst>
</file>

<file path=ppt/tags/tag96.xml><?xml version="1.0" encoding="utf-8"?>
<p:tagLst xmlns:p="http://schemas.openxmlformats.org/presentationml/2006/main">
  <p:tag name="KSO_WM_BEAUTIFY_FLAG" val="#wm#"/>
  <p:tag name="KSO_WM_TEMPLATE_CATEGORY" val="custom"/>
  <p:tag name="KSO_WM_TEMPLATE_INDEX" val="20205081"/>
</p:tagLst>
</file>

<file path=ppt/tags/tag97.xml><?xml version="1.0" encoding="utf-8"?>
<p:tagLst xmlns:p="http://schemas.openxmlformats.org/presentationml/2006/main">
  <p:tag name="KSO_WM_BEAUTIFY_FLAG" val="#wm#"/>
  <p:tag name="KSO_WM_TEMPLATE_CATEGORY" val="custom"/>
  <p:tag name="KSO_WM_TEMPLATE_INDEX" val="20205081"/>
</p:tagLst>
</file>

<file path=ppt/tags/tag98.xml><?xml version="1.0" encoding="utf-8"?>
<p:tagLst xmlns:p="http://schemas.openxmlformats.org/presentationml/2006/main">
  <p:tag name="KSO_WM_BEAUTIFY_FLAG" val="#wm#"/>
  <p:tag name="KSO_WM_TEMPLATE_CATEGORY" val="custom"/>
  <p:tag name="KSO_WM_TEMPLATE_INDEX" val="20205081"/>
</p:tagLst>
</file>

<file path=ppt/tags/tag99.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1_Office 主题​​">
  <a:themeElements>
    <a:clrScheme name="黑白">
      <a:dk1>
        <a:srgbClr val="000000"/>
      </a:dk1>
      <a:lt1>
        <a:srgbClr val="FFFFFF"/>
      </a:lt1>
      <a:dk2>
        <a:srgbClr val="DEDEDE"/>
      </a:dk2>
      <a:lt2>
        <a:srgbClr val="EDEDED"/>
      </a:lt2>
      <a:accent1>
        <a:srgbClr val="000000"/>
      </a:accent1>
      <a:accent2>
        <a:srgbClr val="1F1F1F"/>
      </a:accent2>
      <a:accent3>
        <a:srgbClr val="464646"/>
      </a:accent3>
      <a:accent4>
        <a:srgbClr val="666666"/>
      </a:accent4>
      <a:accent5>
        <a:srgbClr val="8C8C8C"/>
      </a:accent5>
      <a:accent6>
        <a:srgbClr val="ACACAC"/>
      </a:accent6>
      <a:hlink>
        <a:srgbClr val="658BD5"/>
      </a:hlink>
      <a:folHlink>
        <a:srgbClr val="9F67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en-US" altLang="zh-CN" sz="6000" spc="100" dirty="0">
            <a:solidFill>
              <a:schemeClr val="bg1"/>
            </a:solidFill>
            <a:uFillTx/>
            <a:latin typeface="Arial" panose="020B0604020202020204" pitchFamily="34" charset="0"/>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1698</Words>
  <Application>WPS 演示</Application>
  <PresentationFormat>宽屏</PresentationFormat>
  <Paragraphs>62</Paragraphs>
  <Slides>8</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8</vt:i4>
      </vt:variant>
    </vt:vector>
  </HeadingPairs>
  <TitlesOfParts>
    <vt:vector size="16" baseType="lpstr">
      <vt:lpstr>Arial</vt:lpstr>
      <vt:lpstr>宋体</vt:lpstr>
      <vt:lpstr>Wingdings</vt:lpstr>
      <vt:lpstr>微软雅黑</vt:lpstr>
      <vt:lpstr>汉仪旗黑-85S</vt:lpstr>
      <vt:lpstr>Arial Unicode MS</vt:lpstr>
      <vt:lpstr>Calibri</vt:lpstr>
      <vt:lpstr>1_Office 主题​​</vt:lpstr>
      <vt:lpstr>MyBatis简介</vt:lpstr>
      <vt:lpstr>主要内容</vt:lpstr>
      <vt:lpstr>持久层框架</vt:lpstr>
      <vt:lpstr>Mybatis简介</vt:lpstr>
      <vt:lpstr>功能架构</vt:lpstr>
      <vt:lpstr>优点</vt:lpstr>
      <vt:lpstr>缺点</vt:lpstr>
      <vt:lpstr>创建Mybatis工程的步骤</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cj</cp:lastModifiedBy>
  <cp:revision>153</cp:revision>
  <dcterms:created xsi:type="dcterms:W3CDTF">2019-06-19T02:08:00Z</dcterms:created>
  <dcterms:modified xsi:type="dcterms:W3CDTF">2021-08-26T02:34:48Z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ICV">
    <vt:lpwstr>1D31F6872A31454D8C16851B444A5588</vt:lpwstr>
  </property>
</Properties>
</file>